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48" r:id="rId1"/>
  </p:sldMasterIdLst>
  <p:notesMasterIdLst>
    <p:notesMasterId r:id="rId6"/>
  </p:notesMasterIdLst>
  <p:handoutMasterIdLst>
    <p:handoutMasterId r:id="rId7"/>
  </p:handoutMasterIdLst>
  <p:sldIdLst>
    <p:sldId id="256" r:id="rId2"/>
    <p:sldId id="300" r:id="rId3"/>
    <p:sldId id="302" r:id="rId4"/>
    <p:sldId id="298" r:id="rId5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4" d="100"/>
          <a:sy n="34" d="100"/>
        </p:scale>
        <p:origin x="-600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F49DA-9F48-4FDC-8136-53C2BA1739CE}" type="datetimeFigureOut">
              <a:rPr lang="fr-CH" smtClean="0"/>
              <a:pPr/>
              <a:t>19.11.2016</a:t>
            </a:fld>
            <a:endParaRPr lang="fr-CH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11B91-33BB-4BF9-AE81-80B22D15DFA1}" type="slidenum">
              <a:rPr lang="fr-CH" smtClean="0"/>
              <a:pPr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xmlns="" val="853731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106E2-2EC5-9E46-A45A-64294F23B4CE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CB062-C7D8-4C48-8790-8FDEB633EA2F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753935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CB062-C7D8-4C48-8790-8FDEB633EA2F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CH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94E285-444D-4C0C-8BFA-BDB311F86A9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CH" smtClean="0"/>
              <a:t>Cliquez pour modifier les styles du texte du masque</a:t>
            </a:r>
          </a:p>
          <a:p>
            <a:pPr lvl="1" eaLnBrk="1" latinLnBrk="0" hangingPunct="1"/>
            <a:r>
              <a:rPr lang="fr-CH" smtClean="0"/>
              <a:t>Deuxième niveau</a:t>
            </a:r>
          </a:p>
          <a:p>
            <a:pPr lvl="2" eaLnBrk="1" latinLnBrk="0" hangingPunct="1"/>
            <a:r>
              <a:rPr lang="fr-CH" smtClean="0"/>
              <a:t>Troisième niveau</a:t>
            </a:r>
          </a:p>
          <a:p>
            <a:pPr lvl="3" eaLnBrk="1" latinLnBrk="0" hangingPunct="1"/>
            <a:r>
              <a:rPr lang="fr-CH" smtClean="0"/>
              <a:t>Quatrième niveau</a:t>
            </a:r>
          </a:p>
          <a:p>
            <a:pPr lvl="4" eaLnBrk="1" latinLnBrk="0" hangingPunct="1"/>
            <a:r>
              <a:rPr lang="fr-CH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CH" smtClean="0"/>
              <a:t>Cliquez pour modifier les styles du texte du masque</a:t>
            </a:r>
          </a:p>
          <a:p>
            <a:pPr lvl="1" eaLnBrk="1" latinLnBrk="0" hangingPunct="1"/>
            <a:r>
              <a:rPr lang="fr-CH" smtClean="0"/>
              <a:t>Deuxième niveau</a:t>
            </a:r>
          </a:p>
          <a:p>
            <a:pPr lvl="2" eaLnBrk="1" latinLnBrk="0" hangingPunct="1"/>
            <a:r>
              <a:rPr lang="fr-CH" smtClean="0"/>
              <a:t>Troisième niveau</a:t>
            </a:r>
          </a:p>
          <a:p>
            <a:pPr lvl="3" eaLnBrk="1" latinLnBrk="0" hangingPunct="1"/>
            <a:r>
              <a:rPr lang="fr-CH" smtClean="0"/>
              <a:t>Quatrième niveau</a:t>
            </a:r>
          </a:p>
          <a:p>
            <a:pPr lvl="4" eaLnBrk="1" latinLnBrk="0" hangingPunct="1"/>
            <a:r>
              <a:rPr lang="fr-CH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CH" smtClean="0"/>
              <a:t>Cliquez pour modifier les styles du texte du masque</a:t>
            </a:r>
          </a:p>
          <a:p>
            <a:pPr lvl="1" eaLnBrk="1" latinLnBrk="0" hangingPunct="1"/>
            <a:r>
              <a:rPr lang="fr-CH" smtClean="0"/>
              <a:t>Deuxième niveau</a:t>
            </a:r>
          </a:p>
          <a:p>
            <a:pPr lvl="2" eaLnBrk="1" latinLnBrk="0" hangingPunct="1"/>
            <a:r>
              <a:rPr lang="fr-CH" smtClean="0"/>
              <a:t>Troisième niveau</a:t>
            </a:r>
          </a:p>
          <a:p>
            <a:pPr lvl="3" eaLnBrk="1" latinLnBrk="0" hangingPunct="1"/>
            <a:r>
              <a:rPr lang="fr-CH" smtClean="0"/>
              <a:t>Quatrième niveau</a:t>
            </a:r>
          </a:p>
          <a:p>
            <a:pPr lvl="4" eaLnBrk="1" latinLnBrk="0" hangingPunct="1"/>
            <a:r>
              <a:rPr lang="fr-CH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CH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‹N°›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CH" smtClean="0"/>
              <a:t>Cliquez pour modifier les styles du texte du masque</a:t>
            </a:r>
          </a:p>
          <a:p>
            <a:pPr lvl="1" eaLnBrk="1" latinLnBrk="0" hangingPunct="1"/>
            <a:r>
              <a:rPr lang="fr-CH" smtClean="0"/>
              <a:t>Deuxième niveau</a:t>
            </a:r>
          </a:p>
          <a:p>
            <a:pPr lvl="2" eaLnBrk="1" latinLnBrk="0" hangingPunct="1"/>
            <a:r>
              <a:rPr lang="fr-CH" smtClean="0"/>
              <a:t>Troisième niveau</a:t>
            </a:r>
          </a:p>
          <a:p>
            <a:pPr lvl="3" eaLnBrk="1" latinLnBrk="0" hangingPunct="1"/>
            <a:r>
              <a:rPr lang="fr-CH" smtClean="0"/>
              <a:t>Quatrième niveau</a:t>
            </a:r>
          </a:p>
          <a:p>
            <a:pPr lvl="4" eaLnBrk="1" latinLnBrk="0" hangingPunct="1"/>
            <a:r>
              <a:rPr lang="fr-CH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CH" smtClean="0"/>
              <a:t>Cliquez pour modifier les styles du texte du masque</a:t>
            </a:r>
          </a:p>
          <a:p>
            <a:pPr lvl="1" eaLnBrk="1" latinLnBrk="0" hangingPunct="1"/>
            <a:r>
              <a:rPr lang="fr-CH" smtClean="0"/>
              <a:t>Deuxième niveau</a:t>
            </a:r>
          </a:p>
          <a:p>
            <a:pPr lvl="2" eaLnBrk="1" latinLnBrk="0" hangingPunct="1"/>
            <a:r>
              <a:rPr lang="fr-CH" smtClean="0"/>
              <a:t>Troisième niveau</a:t>
            </a:r>
          </a:p>
          <a:p>
            <a:pPr lvl="3" eaLnBrk="1" latinLnBrk="0" hangingPunct="1"/>
            <a:r>
              <a:rPr lang="fr-CH" smtClean="0"/>
              <a:t>Quatrième niveau</a:t>
            </a:r>
          </a:p>
          <a:p>
            <a:pPr lvl="4" eaLnBrk="1" latinLnBrk="0" hangingPunct="1"/>
            <a:r>
              <a:rPr lang="fr-CH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CH" smtClean="0"/>
              <a:t>Cliquez pour modifier les styles du texte du masque</a:t>
            </a:r>
          </a:p>
          <a:p>
            <a:pPr lvl="1" eaLnBrk="1" latinLnBrk="0" hangingPunct="1"/>
            <a:r>
              <a:rPr lang="fr-CH" smtClean="0"/>
              <a:t>Deuxième niveau</a:t>
            </a:r>
          </a:p>
          <a:p>
            <a:pPr lvl="2" eaLnBrk="1" latinLnBrk="0" hangingPunct="1"/>
            <a:r>
              <a:rPr lang="fr-CH" smtClean="0"/>
              <a:t>Troisième niveau</a:t>
            </a:r>
          </a:p>
          <a:p>
            <a:pPr lvl="3" eaLnBrk="1" latinLnBrk="0" hangingPunct="1"/>
            <a:r>
              <a:rPr lang="fr-CH" smtClean="0"/>
              <a:t>Quatrième niveau</a:t>
            </a:r>
          </a:p>
          <a:p>
            <a:pPr lvl="4" eaLnBrk="1" latinLnBrk="0" hangingPunct="1"/>
            <a:r>
              <a:rPr lang="fr-CH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CH" smtClean="0"/>
              <a:t>Cliquez pour modifier les styles du texte du masque</a:t>
            </a:r>
          </a:p>
          <a:p>
            <a:pPr lvl="1" eaLnBrk="1" latinLnBrk="0" hangingPunct="1"/>
            <a:r>
              <a:rPr lang="fr-CH" smtClean="0"/>
              <a:t>Deuxième niveau</a:t>
            </a:r>
          </a:p>
          <a:p>
            <a:pPr lvl="2" eaLnBrk="1" latinLnBrk="0" hangingPunct="1"/>
            <a:r>
              <a:rPr lang="fr-CH" smtClean="0"/>
              <a:t>Troisième niveau</a:t>
            </a:r>
          </a:p>
          <a:p>
            <a:pPr lvl="3" eaLnBrk="1" latinLnBrk="0" hangingPunct="1"/>
            <a:r>
              <a:rPr lang="fr-CH" smtClean="0"/>
              <a:t>Quatrième niveau</a:t>
            </a:r>
          </a:p>
          <a:p>
            <a:pPr lvl="4" eaLnBrk="1" latinLnBrk="0" hangingPunct="1"/>
            <a:r>
              <a:rPr lang="fr-CH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 dirty="0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CH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CH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CH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CH" smtClean="0"/>
              <a:t>Cliquez pour modifier les styles du texte du masque</a:t>
            </a:r>
          </a:p>
          <a:p>
            <a:pPr lvl="1" eaLnBrk="1" latinLnBrk="0" hangingPunct="1"/>
            <a:r>
              <a:rPr lang="fr-CH" smtClean="0"/>
              <a:t>Deuxième niveau</a:t>
            </a:r>
          </a:p>
          <a:p>
            <a:pPr lvl="2" eaLnBrk="1" latinLnBrk="0" hangingPunct="1"/>
            <a:r>
              <a:rPr lang="fr-CH" smtClean="0"/>
              <a:t>Troisième niveau</a:t>
            </a:r>
          </a:p>
          <a:p>
            <a:pPr lvl="3" eaLnBrk="1" latinLnBrk="0" hangingPunct="1"/>
            <a:r>
              <a:rPr lang="fr-CH" smtClean="0"/>
              <a:t>Quatrième niveau</a:t>
            </a:r>
          </a:p>
          <a:p>
            <a:pPr lvl="4" eaLnBrk="1" latinLnBrk="0" hangingPunct="1"/>
            <a:r>
              <a:rPr lang="fr-CH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CH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CH" dirty="0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CH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CH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CH" smtClean="0"/>
              <a:t>Deuxième niveau</a:t>
            </a:r>
          </a:p>
          <a:p>
            <a:pPr lvl="2" eaLnBrk="1" latinLnBrk="0" hangingPunct="1"/>
            <a:r>
              <a:rPr kumimoji="0" lang="fr-CH" smtClean="0"/>
              <a:t>Troisième niveau</a:t>
            </a:r>
          </a:p>
          <a:p>
            <a:pPr lvl="3" eaLnBrk="1" latinLnBrk="0" hangingPunct="1"/>
            <a:r>
              <a:rPr kumimoji="0" lang="fr-CH" smtClean="0"/>
              <a:t>Quatrième niveau</a:t>
            </a:r>
          </a:p>
          <a:p>
            <a:pPr lvl="4" eaLnBrk="1" latinLnBrk="0" hangingPunct="1"/>
            <a:r>
              <a:rPr kumimoji="0" lang="fr-CH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8C38DC7-4126-3B49-891D-CD725B7240A4}" type="datetimeFigureOut">
              <a:rPr lang="fr-FR" smtClean="0"/>
              <a:pPr/>
              <a:t>19/11/2016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BC66BAB-8B20-054B-9442-B0C6E760718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9" r:id="rId1"/>
    <p:sldLayoutId id="2147484150" r:id="rId2"/>
    <p:sldLayoutId id="2147484151" r:id="rId3"/>
    <p:sldLayoutId id="2147484152" r:id="rId4"/>
    <p:sldLayoutId id="2147484153" r:id="rId5"/>
    <p:sldLayoutId id="2147484154" r:id="rId6"/>
    <p:sldLayoutId id="2147484155" r:id="rId7"/>
    <p:sldLayoutId id="2147484156" r:id="rId8"/>
    <p:sldLayoutId id="2147484157" r:id="rId9"/>
    <p:sldLayoutId id="2147484158" r:id="rId10"/>
    <p:sldLayoutId id="214748415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62200" y="2079840"/>
            <a:ext cx="6477000" cy="378756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PER AC&amp;M </a:t>
            </a:r>
            <a:r>
              <a:rPr lang="fr-FR" sz="2700" dirty="0" smtClean="0"/>
              <a:t>cycle 2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400" b="1" dirty="0" smtClean="0"/>
              <a:t>Idéalement</a:t>
            </a:r>
            <a:r>
              <a:rPr lang="fr-FR" sz="2400" dirty="0" smtClean="0"/>
              <a:t>, on pourrait appliquer un principe méthodologique qui voudrait que chaque fois qu’on travaille un sujet en ACM, on le fasse à travers les 4 axes du PER.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i="1" dirty="0" smtClean="0"/>
              <a:t>Traduire le PER en terme d’actions !</a:t>
            </a: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Organisation de la séquence:</a:t>
            </a:r>
            <a:endParaRPr lang="fr-CH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826519" y="1871671"/>
            <a:ext cx="1164771" cy="42454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P</a:t>
            </a:r>
            <a:endParaRPr lang="fr-CH" sz="2800" b="1" dirty="0">
              <a:solidFill>
                <a:schemeClr val="bg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351694" y="1874155"/>
            <a:ext cx="1099457" cy="424543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800" b="1" dirty="0" smtClean="0"/>
              <a:t>T</a:t>
            </a:r>
            <a:endParaRPr lang="fr-CH" sz="2800" b="1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5394927" y="1922425"/>
            <a:ext cx="1045410" cy="41331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800" b="1" dirty="0" smtClean="0"/>
              <a:t>C</a:t>
            </a:r>
            <a:endParaRPr lang="fr-CH" sz="2800" b="1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3874582" y="1885379"/>
            <a:ext cx="1088572" cy="413319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800" b="1" dirty="0" smtClean="0"/>
              <a:t>E</a:t>
            </a:r>
            <a:endParaRPr lang="fr-CH" sz="2800" b="1" dirty="0"/>
          </a:p>
        </p:txBody>
      </p:sp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2287" y="5055051"/>
            <a:ext cx="11890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7076" y="4187499"/>
            <a:ext cx="11890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09697" y="2650577"/>
            <a:ext cx="11890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4" name="Picture 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48372" y="5016174"/>
            <a:ext cx="11890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5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51694" y="2644227"/>
            <a:ext cx="1262063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6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51694" y="5016176"/>
            <a:ext cx="1262063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8" name="Picture 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72326" y="5016174"/>
            <a:ext cx="113982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9" name="Picture 3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07251" y="4187501"/>
            <a:ext cx="113982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0" name="Picture 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6737" y="2644226"/>
            <a:ext cx="113982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1" name="Picture 3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2293" y="5016175"/>
            <a:ext cx="119538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2" name="Picture 3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1949" y="2644227"/>
            <a:ext cx="119538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3" name="Picture 3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44544" y="4226376"/>
            <a:ext cx="119538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2287" y="4187501"/>
            <a:ext cx="119538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5" name="Picture 4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51694" y="4187501"/>
            <a:ext cx="1262063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2293" y="4187499"/>
            <a:ext cx="1262063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ZoneTexte 16"/>
          <p:cNvSpPr txBox="1"/>
          <p:nvPr/>
        </p:nvSpPr>
        <p:spPr>
          <a:xfrm>
            <a:off x="6572828" y="1885379"/>
            <a:ext cx="21932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 smtClean="0"/>
              <a:t>Schéma classique AC&amp;M</a:t>
            </a:r>
            <a:endParaRPr lang="fr-CH" sz="1600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188194" y="1734076"/>
            <a:ext cx="8153400" cy="4495800"/>
          </a:xfrm>
        </p:spPr>
        <p:txBody>
          <a:bodyPr/>
          <a:lstStyle/>
          <a:p>
            <a:endParaRPr lang="fr-CH" dirty="0"/>
          </a:p>
        </p:txBody>
      </p:sp>
      <p:sp>
        <p:nvSpPr>
          <p:cNvPr id="19" name="ZoneTexte 18"/>
          <p:cNvSpPr txBox="1"/>
          <p:nvPr/>
        </p:nvSpPr>
        <p:spPr>
          <a:xfrm>
            <a:off x="6592803" y="2766175"/>
            <a:ext cx="24180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 smtClean="0"/>
              <a:t>Possibilité changer l’ordre</a:t>
            </a:r>
            <a:br>
              <a:rPr lang="fr-CH" sz="1600" dirty="0" smtClean="0"/>
            </a:br>
            <a:r>
              <a:rPr lang="fr-CH" sz="1600" dirty="0" smtClean="0"/>
              <a:t>Mais attention à C en 1er</a:t>
            </a:r>
            <a:endParaRPr lang="fr-CH" sz="1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5429803" y="4725471"/>
            <a:ext cx="3024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 smtClean="0"/>
              <a:t>Possibilité multiplier les séances</a:t>
            </a:r>
            <a:endParaRPr lang="fr-CH" sz="1600" dirty="0"/>
          </a:p>
        </p:txBody>
      </p:sp>
      <p:sp>
        <p:nvSpPr>
          <p:cNvPr id="22" name="ZoneTexte 21"/>
          <p:cNvSpPr txBox="1"/>
          <p:nvPr/>
        </p:nvSpPr>
        <p:spPr>
          <a:xfrm>
            <a:off x="5018950" y="5653833"/>
            <a:ext cx="3812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 smtClean="0"/>
              <a:t>À tester: la phase d’expression à froid</a:t>
            </a:r>
            <a:endParaRPr lang="fr-CH" sz="1600" dirty="0"/>
          </a:p>
        </p:txBody>
      </p:sp>
      <p:pic>
        <p:nvPicPr>
          <p:cNvPr id="1068" name="Picture 4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5031" y="3448214"/>
            <a:ext cx="119538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9" name="Picture 4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6438" y="3417366"/>
            <a:ext cx="1139825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0" name="Picture 4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8643" y="3417366"/>
            <a:ext cx="11890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ZoneTexte 22"/>
          <p:cNvSpPr txBox="1"/>
          <p:nvPr/>
        </p:nvSpPr>
        <p:spPr>
          <a:xfrm>
            <a:off x="5309695" y="3603884"/>
            <a:ext cx="303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600" dirty="0" smtClean="0"/>
              <a:t>Possibilité de supprimer une séance</a:t>
            </a:r>
            <a:endParaRPr lang="fr-CH" sz="1600" dirty="0"/>
          </a:p>
        </p:txBody>
      </p:sp>
    </p:spTree>
    <p:extLst>
      <p:ext uri="{BB962C8B-B14F-4D97-AF65-F5344CB8AC3E}">
        <p14:creationId xmlns:p14="http://schemas.microsoft.com/office/powerpoint/2010/main" xmlns="" val="214193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Le projet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34451" y="1803341"/>
            <a:ext cx="8153400" cy="4495800"/>
          </a:xfrm>
        </p:spPr>
        <p:txBody>
          <a:bodyPr/>
          <a:lstStyle/>
          <a:p>
            <a:endParaRPr lang="fr-CH" dirty="0"/>
          </a:p>
        </p:txBody>
      </p:sp>
      <p:sp>
        <p:nvSpPr>
          <p:cNvPr id="4" name="Rectangle 3"/>
          <p:cNvSpPr/>
          <p:nvPr/>
        </p:nvSpPr>
        <p:spPr>
          <a:xfrm>
            <a:off x="2616591" y="1885068"/>
            <a:ext cx="2194560" cy="406556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>
              <a:solidFill>
                <a:prstClr val="white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97945" y="2307102"/>
            <a:ext cx="1659987" cy="56270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 smtClean="0">
                <a:solidFill>
                  <a:prstClr val="white"/>
                </a:solidFill>
              </a:rPr>
              <a:t>P</a:t>
            </a:r>
            <a:endParaRPr lang="fr-CH" sz="2400" b="1" dirty="0">
              <a:solidFill>
                <a:prstClr val="white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97945" y="3193366"/>
            <a:ext cx="1659987" cy="5345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 smtClean="0">
                <a:solidFill>
                  <a:prstClr val="white"/>
                </a:solidFill>
              </a:rPr>
              <a:t>T</a:t>
            </a:r>
            <a:endParaRPr lang="fr-CH" sz="2400" b="1" dirty="0">
              <a:solidFill>
                <a:prstClr val="white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97945" y="4164037"/>
            <a:ext cx="1659987" cy="47830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 smtClean="0">
                <a:solidFill>
                  <a:prstClr val="white"/>
                </a:solidFill>
              </a:rPr>
              <a:t>T</a:t>
            </a:r>
            <a:endParaRPr lang="fr-CH" sz="2400" b="1" dirty="0">
              <a:solidFill>
                <a:prstClr val="white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97945" y="4979963"/>
            <a:ext cx="1659987" cy="52050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dirty="0" smtClean="0">
                <a:solidFill>
                  <a:prstClr val="white"/>
                </a:solidFill>
              </a:rPr>
              <a:t>C</a:t>
            </a:r>
            <a:endParaRPr lang="fr-CH" sz="2400" b="1" dirty="0">
              <a:solidFill>
                <a:prstClr val="white"/>
              </a:solidFill>
            </a:endParaRPr>
          </a:p>
        </p:txBody>
      </p:sp>
      <p:sp>
        <p:nvSpPr>
          <p:cNvPr id="10" name="Flèche vers le bas 9"/>
          <p:cNvSpPr/>
          <p:nvPr/>
        </p:nvSpPr>
        <p:spPr>
          <a:xfrm>
            <a:off x="3615397" y="858129"/>
            <a:ext cx="520505" cy="900333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b="1" cap="all">
              <a:ln w="9000" cmpd="sng">
                <a:solidFill>
                  <a:srgbClr val="D8B25C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D8B25C">
                      <a:shade val="20000"/>
                      <a:satMod val="245000"/>
                    </a:srgbClr>
                  </a:gs>
                  <a:gs pos="43000">
                    <a:srgbClr val="D8B25C">
                      <a:satMod val="255000"/>
                    </a:srgbClr>
                  </a:gs>
                  <a:gs pos="48000">
                    <a:srgbClr val="D8B25C">
                      <a:shade val="85000"/>
                      <a:satMod val="255000"/>
                    </a:srgbClr>
                  </a:gs>
                  <a:gs pos="100000">
                    <a:srgbClr val="D8B25C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 flipH="1">
            <a:off x="5598942" y="1758462"/>
            <a:ext cx="28135" cy="41921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6139543" y="1885068"/>
            <a:ext cx="738664" cy="416534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fr-CH" sz="3600" b="1" dirty="0" smtClean="0">
                <a:solidFill>
                  <a:prstClr val="black"/>
                </a:solidFill>
              </a:rPr>
              <a:t>Processus créatif</a:t>
            </a:r>
            <a:endParaRPr lang="fr-CH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51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190500" y="773113"/>
            <a:ext cx="5241925" cy="1512887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H"/>
          </a:p>
        </p:txBody>
      </p:sp>
      <p:sp>
        <p:nvSpPr>
          <p:cNvPr id="3" name="Rectangle à coins arrondis 2"/>
          <p:cNvSpPr/>
          <p:nvPr/>
        </p:nvSpPr>
        <p:spPr>
          <a:xfrm>
            <a:off x="1741488" y="1990725"/>
            <a:ext cx="4006850" cy="187166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H"/>
          </a:p>
        </p:txBody>
      </p:sp>
      <p:sp>
        <p:nvSpPr>
          <p:cNvPr id="4" name="Rectangle à coins arrondis 3"/>
          <p:cNvSpPr/>
          <p:nvPr/>
        </p:nvSpPr>
        <p:spPr>
          <a:xfrm>
            <a:off x="3546475" y="2938463"/>
            <a:ext cx="4402138" cy="186690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H"/>
          </a:p>
        </p:txBody>
      </p:sp>
      <p:sp>
        <p:nvSpPr>
          <p:cNvPr id="5" name="Rectangle à coins arrondis 4"/>
          <p:cNvSpPr/>
          <p:nvPr/>
        </p:nvSpPr>
        <p:spPr>
          <a:xfrm>
            <a:off x="4872038" y="4792663"/>
            <a:ext cx="4211637" cy="198437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H"/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374650" y="979488"/>
            <a:ext cx="6305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r-CH" b="1" dirty="0"/>
              <a:t>S’exprimer, c’est</a:t>
            </a:r>
            <a:r>
              <a:rPr lang="fr-CH" b="1" dirty="0" smtClean="0"/>
              <a:t>……</a:t>
            </a:r>
            <a:endParaRPr lang="fr-CH" b="1" dirty="0"/>
          </a:p>
        </p:txBody>
      </p:sp>
      <p:sp>
        <p:nvSpPr>
          <p:cNvPr id="7175" name="ZoneTexte 6"/>
          <p:cNvSpPr txBox="1">
            <a:spLocks noChangeArrowheads="1"/>
          </p:cNvSpPr>
          <p:nvPr/>
        </p:nvSpPr>
        <p:spPr bwMode="auto">
          <a:xfrm>
            <a:off x="1925638" y="2119313"/>
            <a:ext cx="35067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r-CH" b="1" dirty="0"/>
              <a:t>Percevoir, c’est</a:t>
            </a:r>
            <a:r>
              <a:rPr lang="fr-CH" b="1" dirty="0" smtClean="0"/>
              <a:t>…..</a:t>
            </a:r>
            <a:endParaRPr lang="fr-CH" b="1" dirty="0"/>
          </a:p>
        </p:txBody>
      </p:sp>
      <p:sp>
        <p:nvSpPr>
          <p:cNvPr id="7176" name="ZoneTexte 8"/>
          <p:cNvSpPr txBox="1">
            <a:spLocks noChangeArrowheads="1"/>
          </p:cNvSpPr>
          <p:nvPr/>
        </p:nvSpPr>
        <p:spPr bwMode="auto">
          <a:xfrm>
            <a:off x="3740150" y="3030538"/>
            <a:ext cx="4014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r-CH" b="1" dirty="0"/>
              <a:t>Pratiquer la technique, c’est</a:t>
            </a:r>
            <a:r>
              <a:rPr lang="fr-CH" b="1" dirty="0" smtClean="0"/>
              <a:t>……</a:t>
            </a:r>
            <a:endParaRPr lang="fr-CH" b="1" dirty="0"/>
          </a:p>
        </p:txBody>
      </p:sp>
      <p:sp>
        <p:nvSpPr>
          <p:cNvPr id="7177" name="ZoneTexte 9"/>
          <p:cNvSpPr txBox="1">
            <a:spLocks noChangeArrowheads="1"/>
          </p:cNvSpPr>
          <p:nvPr/>
        </p:nvSpPr>
        <p:spPr bwMode="auto">
          <a:xfrm>
            <a:off x="4932363" y="4899025"/>
            <a:ext cx="421163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fr-CH" b="1" dirty="0"/>
              <a:t>S’intéresser à la culture, c’est</a:t>
            </a:r>
            <a:r>
              <a:rPr lang="fr-CH" b="1" dirty="0" smtClean="0"/>
              <a:t>……..</a:t>
            </a:r>
            <a:endParaRPr lang="fr-CH" b="1" dirty="0"/>
          </a:p>
        </p:txBody>
      </p:sp>
    </p:spTree>
    <p:extLst>
      <p:ext uri="{BB962C8B-B14F-4D97-AF65-F5344CB8AC3E}">
        <p14:creationId xmlns:p14="http://schemas.microsoft.com/office/powerpoint/2010/main" xmlns="" val="373185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/>
      <p:bldP spid="7175" grpId="0"/>
      <p:bldP spid="7176" grpId="0"/>
      <p:bldP spid="717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Médian.thmx</Template>
  <TotalTime>0</TotalTime>
  <Words>73</Words>
  <Application>Microsoft Office PowerPoint</Application>
  <PresentationFormat>Affichage à l'écran (4:3)</PresentationFormat>
  <Paragraphs>23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Médian</vt:lpstr>
      <vt:lpstr>PER AC&amp;M cycle 2   Idéalement, on pourrait appliquer un principe méthodologique qui voudrait que chaque fois qu’on travaille un sujet en ACM, on le fasse à travers les 4 axes du PER.</vt:lpstr>
      <vt:lpstr>Organisation de la séquence:</vt:lpstr>
      <vt:lpstr>Le projet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 ACM</dc:title>
  <dc:creator>Olivier Grange</dc:creator>
  <cp:lastModifiedBy>Solioz</cp:lastModifiedBy>
  <cp:revision>102</cp:revision>
  <dcterms:created xsi:type="dcterms:W3CDTF">2012-10-14T15:28:09Z</dcterms:created>
  <dcterms:modified xsi:type="dcterms:W3CDTF">2016-11-19T07:17:38Z</dcterms:modified>
</cp:coreProperties>
</file>