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3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CH"/>
  <c:style val="18"/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cat>
            <c:strRef>
              <c:f>Feuil1!$A$2:$A$5</c:f>
              <c:strCache>
                <c:ptCount val="4"/>
                <c:pt idx="0">
                  <c:v>Non</c:v>
                </c:pt>
                <c:pt idx="1">
                  <c:v>Avec ens. AC&amp;M</c:v>
                </c:pt>
                <c:pt idx="2">
                  <c:v>Avec ens. AC&amp;M et autre(s)</c:v>
                </c:pt>
                <c:pt idx="3">
                  <c:v>Avec autre(s) intervenant(s)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10</c:v>
                </c:pt>
                <c:pt idx="1">
                  <c:v>8</c:v>
                </c:pt>
                <c:pt idx="2">
                  <c:v>17</c:v>
                </c:pt>
                <c:pt idx="3">
                  <c:v>16</c:v>
                </c:pt>
              </c:numCache>
            </c:numRef>
          </c:val>
        </c:ser>
        <c:dLbls/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CH"/>
  <c:style val="18"/>
  <c:chart>
    <c:plotArea>
      <c:layout/>
      <c:lineChart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enseignantes</c:v>
                </c:pt>
              </c:strCache>
            </c:strRef>
          </c:tx>
          <c:marker>
            <c:symbol val="none"/>
          </c:marker>
          <c:cat>
            <c:strRef>
              <c:f>Feuil1!$A$2:$A$6</c:f>
              <c:strCache>
                <c:ptCount val="5"/>
                <c:pt idx="0">
                  <c:v>0 - 9 km</c:v>
                </c:pt>
                <c:pt idx="1">
                  <c:v>10 - 49 km</c:v>
                </c:pt>
                <c:pt idx="2">
                  <c:v>50 - 99 km</c:v>
                </c:pt>
                <c:pt idx="3">
                  <c:v>100 à 199 km</c:v>
                </c:pt>
                <c:pt idx="4">
                  <c:v>plus de 200 km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29</c:v>
                </c:pt>
                <c:pt idx="1">
                  <c:v>11</c:v>
                </c:pt>
                <c:pt idx="2">
                  <c:v>8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marker>
            <c:symbol val="none"/>
          </c:marker>
          <c:cat>
            <c:strRef>
              <c:f>Feuil1!$A$2:$A$6</c:f>
              <c:strCache>
                <c:ptCount val="5"/>
                <c:pt idx="0">
                  <c:v>0 - 9 km</c:v>
                </c:pt>
                <c:pt idx="1">
                  <c:v>10 - 49 km</c:v>
                </c:pt>
                <c:pt idx="2">
                  <c:v>50 - 99 km</c:v>
                </c:pt>
                <c:pt idx="3">
                  <c:v>100 à 199 km</c:v>
                </c:pt>
                <c:pt idx="4">
                  <c:v>plus de 200 km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</c:numCache>
            </c:numRef>
          </c:val>
        </c:ser>
        <c:dLbls/>
        <c:marker val="1"/>
        <c:axId val="103518208"/>
        <c:axId val="103519744"/>
      </c:lineChart>
      <c:catAx>
        <c:axId val="103518208"/>
        <c:scaling>
          <c:orientation val="minMax"/>
        </c:scaling>
        <c:axPos val="b"/>
        <c:majorGridlines/>
        <c:numFmt formatCode="m/d/yy" sourceLinked="1"/>
        <c:tickLblPos val="nextTo"/>
        <c:crossAx val="103519744"/>
        <c:crosses val="autoZero"/>
        <c:auto val="1"/>
        <c:lblAlgn val="ctr"/>
        <c:lblOffset val="100"/>
      </c:catAx>
      <c:valAx>
        <c:axId val="103519744"/>
        <c:scaling>
          <c:orientation val="minMax"/>
        </c:scaling>
        <c:axPos val="l"/>
        <c:majorGridlines/>
        <c:numFmt formatCode="General" sourceLinked="1"/>
        <c:majorTickMark val="cross"/>
        <c:tickLblPos val="nextTo"/>
        <c:crossAx val="10351820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CH"/>
  <c:style val="18"/>
  <c:chart>
    <c:plotArea>
      <c:layout/>
      <c:barChart>
        <c:barDir val="col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cat>
            <c:numRef>
              <c:f>Feuil1!$A$2:$A$12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Feuil1!$B$2:$B$12</c:f>
              <c:numCache>
                <c:formatCode>General</c:formatCode>
                <c:ptCount val="11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9</c:v>
                </c:pt>
                <c:pt idx="4">
                  <c:v>13</c:v>
                </c:pt>
                <c:pt idx="5">
                  <c:v>5</c:v>
                </c:pt>
                <c:pt idx="6">
                  <c:v>7</c:v>
                </c:pt>
                <c:pt idx="7">
                  <c:v>2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cat>
            <c:numRef>
              <c:f>Feuil1!$A$2:$A$12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Feuil1!$C$2:$C$12</c:f>
              <c:numCache>
                <c:formatCode>General</c:formatCode>
                <c:ptCount val="11"/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cat>
            <c:numRef>
              <c:f>Feuil1!$A$2:$A$12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Feuil1!$D$2:$D$12</c:f>
              <c:numCache>
                <c:formatCode>General</c:formatCode>
                <c:ptCount val="11"/>
              </c:numCache>
            </c:numRef>
          </c:val>
        </c:ser>
        <c:dLbls/>
        <c:overlap val="100"/>
        <c:axId val="110670208"/>
        <c:axId val="110671744"/>
      </c:barChart>
      <c:catAx>
        <c:axId val="110670208"/>
        <c:scaling>
          <c:orientation val="minMax"/>
        </c:scaling>
        <c:axPos val="b"/>
        <c:numFmt formatCode="General" sourceLinked="1"/>
        <c:tickLblPos val="nextTo"/>
        <c:crossAx val="110671744"/>
        <c:crosses val="autoZero"/>
        <c:auto val="1"/>
        <c:lblAlgn val="ctr"/>
        <c:lblOffset val="100"/>
      </c:catAx>
      <c:valAx>
        <c:axId val="110671744"/>
        <c:scaling>
          <c:orientation val="minMax"/>
        </c:scaling>
        <c:axPos val="l"/>
        <c:majorGridlines/>
        <c:numFmt formatCode="General" sourceLinked="1"/>
        <c:tickLblPos val="nextTo"/>
        <c:crossAx val="11067020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CH"/>
  <c:style val="18"/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"/>
          <c:cat>
            <c:strRef>
              <c:f>Feuil1!$A$2:$A$5</c:f>
              <c:strCache>
                <c:ptCount val="4"/>
                <c:pt idx="0">
                  <c:v>1/2 année</c:v>
                </c:pt>
                <c:pt idx="1">
                  <c:v>1/3 année</c:v>
                </c:pt>
                <c:pt idx="2">
                  <c:v>décharge annuelle</c:v>
                </c:pt>
                <c:pt idx="3">
                  <c:v>autre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71</c:v>
                </c:pt>
                <c:pt idx="1">
                  <c:v>103</c:v>
                </c:pt>
                <c:pt idx="2">
                  <c:v>73</c:v>
                </c:pt>
                <c:pt idx="3">
                  <c:v>6</c:v>
                </c:pt>
              </c:numCache>
            </c:numRef>
          </c:val>
        </c:ser>
        <c:dLbls/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CH"/>
  <c:style val="18"/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Surface des</a:t>
            </a:r>
            <a:r>
              <a:rPr lang="fr-FR" baseline="0" dirty="0" smtClean="0"/>
              <a:t> salles</a:t>
            </a:r>
            <a:endParaRPr lang="fr-FR" dirty="0"/>
          </a:p>
        </c:rich>
      </c:tx>
      <c:layout>
        <c:manualLayout>
          <c:xMode val="edge"/>
          <c:yMode val="edge"/>
          <c:x val="0.46579970472440901"/>
          <c:y val="6.8750000000000006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surfaces</c:v>
                </c:pt>
              </c:strCache>
            </c:strRef>
          </c:tx>
          <c:cat>
            <c:strRef>
              <c:f>Feuil1!$A$2:$A$6</c:f>
              <c:strCache>
                <c:ptCount val="5"/>
                <c:pt idx="0">
                  <c:v>moins de 30m2</c:v>
                </c:pt>
                <c:pt idx="1">
                  <c:v>de 30 à 39 m2</c:v>
                </c:pt>
                <c:pt idx="2">
                  <c:v>de 40 à 49 m2</c:v>
                </c:pt>
                <c:pt idx="3">
                  <c:v>de 50 à 59 m2</c:v>
                </c:pt>
                <c:pt idx="4">
                  <c:v>plus de 60 m2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5</c:v>
                </c:pt>
                <c:pt idx="1">
                  <c:v>20</c:v>
                </c:pt>
                <c:pt idx="2">
                  <c:v>22</c:v>
                </c:pt>
                <c:pt idx="3">
                  <c:v>13</c:v>
                </c:pt>
                <c:pt idx="4">
                  <c:v>27</c:v>
                </c:pt>
              </c:numCache>
            </c:numRef>
          </c:val>
        </c:ser>
        <c:dLbls/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fr-F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CB4A7-45FB-5F4A-8445-36C97A07A5D4}" type="datetimeFigureOut">
              <a:rPr lang="fr-FR" smtClean="0"/>
              <a:pPr/>
              <a:t>17/11/2016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62EC3-EA3B-0642-8ECC-CA39A4FB378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992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51</a:t>
            </a:r>
            <a:r>
              <a:rPr lang="fr-FR" baseline="0" dirty="0" smtClean="0"/>
              <a:t> réponses sur 147 envois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62EC3-EA3B-0642-8ECC-CA39A4FB378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9458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62EC3-EA3B-0642-8ECC-CA39A4FB3780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70975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CH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November 17, 2016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CH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CH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29813" y="2708476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fr-FR" dirty="0"/>
              <a:t>Maître, maîtresse AC&amp;M... t'as où la salle?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 rot="20128906">
            <a:off x="197243" y="1273400"/>
            <a:ext cx="3941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Des combles</a:t>
            </a:r>
            <a:r>
              <a:rPr lang="mr-IN" sz="3600" dirty="0" smtClean="0"/>
              <a:t>…</a:t>
            </a:r>
            <a:endParaRPr lang="fr-FR" sz="3600" dirty="0"/>
          </a:p>
        </p:txBody>
      </p:sp>
      <p:sp>
        <p:nvSpPr>
          <p:cNvPr id="5" name="ZoneTexte 4"/>
          <p:cNvSpPr txBox="1"/>
          <p:nvPr/>
        </p:nvSpPr>
        <p:spPr>
          <a:xfrm>
            <a:off x="1924377" y="4458982"/>
            <a:ext cx="255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s</a:t>
            </a:r>
            <a:r>
              <a:rPr lang="fr-FR" sz="3600" dirty="0" smtClean="0"/>
              <a:t>ous-sol</a:t>
            </a:r>
            <a:r>
              <a:rPr lang="mr-IN" sz="3600" dirty="0" smtClean="0"/>
              <a:t>…</a:t>
            </a:r>
            <a:endParaRPr lang="fr-FR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2078328" y="241160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924377" y="2976022"/>
            <a:ext cx="1013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9510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1336" y="664308"/>
            <a:ext cx="3118202" cy="66620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 matériel:</a:t>
            </a:r>
            <a:endParaRPr lang="fr-FR" dirty="0"/>
          </a:p>
        </p:txBody>
      </p:sp>
      <p:pic>
        <p:nvPicPr>
          <p:cNvPr id="5" name="Image 4" descr="42080142-motic-ne-d-prim-et-triste-avec-les-mains-sur-le-visage-Banque-d'images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1336" y="1699842"/>
            <a:ext cx="2313353" cy="190940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794233" y="1975279"/>
            <a:ext cx="4646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Lavabos et robinets/eau chaude!</a:t>
            </a:r>
            <a:endParaRPr lang="fr-FR" sz="2000" dirty="0"/>
          </a:p>
        </p:txBody>
      </p:sp>
      <p:sp>
        <p:nvSpPr>
          <p:cNvPr id="8" name="ZoneTexte 7"/>
          <p:cNvSpPr txBox="1"/>
          <p:nvPr/>
        </p:nvSpPr>
        <p:spPr>
          <a:xfrm>
            <a:off x="3829537" y="3239916"/>
            <a:ext cx="4806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Etagères et espaces  de rangement</a:t>
            </a:r>
            <a:endParaRPr lang="fr-FR" sz="2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829538" y="4337538"/>
            <a:ext cx="4048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Tableau interactif/ordinateur</a:t>
            </a:r>
            <a:r>
              <a:rPr lang="mr-IN" sz="2000" dirty="0" smtClean="0"/>
              <a:t>…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xmlns="" val="242018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856155" y="1543538"/>
            <a:ext cx="515815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Merci de votre attention</a:t>
            </a:r>
            <a:endParaRPr lang="fr-FR" sz="3200" dirty="0"/>
          </a:p>
        </p:txBody>
      </p:sp>
      <p:sp>
        <p:nvSpPr>
          <p:cNvPr id="5" name="ZoneTexte 4"/>
          <p:cNvSpPr txBox="1"/>
          <p:nvPr/>
        </p:nvSpPr>
        <p:spPr>
          <a:xfrm>
            <a:off x="3028462" y="5138615"/>
            <a:ext cx="4845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Prochainement sur le site de la </a:t>
            </a:r>
            <a:r>
              <a:rPr lang="fr-FR" dirty="0" err="1" smtClean="0"/>
              <a:t>SPVAl</a:t>
            </a:r>
            <a:r>
              <a:rPr lang="mr-IN" dirty="0" smtClean="0"/>
              <a:t>…</a:t>
            </a:r>
            <a:r>
              <a:rPr lang="fr-CH" dirty="0" smtClean="0"/>
              <a:t>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31294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8198" y="1027664"/>
            <a:ext cx="7024744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Partage de la classe</a:t>
            </a:r>
            <a:br>
              <a:rPr lang="fr-FR" dirty="0" smtClean="0"/>
            </a:br>
            <a:r>
              <a:rPr lang="fr-FR" sz="2000" dirty="0">
                <a:solidFill>
                  <a:srgbClr val="000000"/>
                </a:solidFill>
              </a:rPr>
              <a:t>(</a:t>
            </a:r>
            <a:r>
              <a:rPr lang="fr-FR" sz="2000" dirty="0" smtClean="0">
                <a:solidFill>
                  <a:schemeClr val="tx1"/>
                </a:solidFill>
              </a:rPr>
              <a:t>de 1 à 5 salles différentes)</a:t>
            </a:r>
            <a:endParaRPr lang="fr-FR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82749424"/>
              </p:ext>
            </p:extLst>
          </p:nvPr>
        </p:nvGraphicFramePr>
        <p:xfrm>
          <a:off x="1042988" y="2324100"/>
          <a:ext cx="7212012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9952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043490" y="538826"/>
            <a:ext cx="7024744" cy="858174"/>
          </a:xfrm>
        </p:spPr>
        <p:txBody>
          <a:bodyPr/>
          <a:lstStyle/>
          <a:p>
            <a:r>
              <a:rPr lang="fr-FR" dirty="0" smtClean="0"/>
              <a:t>Distances hebdomadaires </a:t>
            </a:r>
            <a:endParaRPr lang="fr-FR" dirty="0"/>
          </a:p>
        </p:txBody>
      </p:sp>
      <p:graphicFrame>
        <p:nvGraphicFramePr>
          <p:cNvPr id="5" name="Graphique 4"/>
          <p:cNvGraphicFramePr/>
          <p:nvPr>
            <p:extLst>
              <p:ext uri="{D42A27DB-BD31-4B8C-83A1-F6EECF244321}">
                <p14:modId xmlns:p14="http://schemas.microsoft.com/office/powerpoint/2010/main" xmlns="" val="22364953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7477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416051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Effectifs: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3600" dirty="0" smtClean="0">
                <a:solidFill>
                  <a:srgbClr val="000000"/>
                </a:solidFill>
              </a:rPr>
              <a:t>De 7  à 19/20 élèves (3 classes)</a:t>
            </a:r>
            <a:br>
              <a:rPr lang="fr-FR" sz="3600" dirty="0" smtClean="0">
                <a:solidFill>
                  <a:srgbClr val="000000"/>
                </a:solidFill>
              </a:rPr>
            </a:br>
            <a:r>
              <a:rPr lang="fr-FR" sz="3600" dirty="0">
                <a:solidFill>
                  <a:srgbClr val="000000"/>
                </a:solidFill>
              </a:rPr>
              <a:t/>
            </a:r>
            <a:br>
              <a:rPr lang="fr-FR" sz="3600" dirty="0">
                <a:solidFill>
                  <a:srgbClr val="000000"/>
                </a:solidFill>
              </a:rPr>
            </a:br>
            <a:r>
              <a:rPr lang="fr-FR" dirty="0" smtClean="0"/>
              <a:t>Répartitions:</a:t>
            </a:r>
            <a:r>
              <a:rPr lang="fr-FR" dirty="0" smtClean="0">
                <a:solidFill>
                  <a:srgbClr val="000000"/>
                </a:solidFill>
              </a:rPr>
              <a:t/>
            </a:r>
            <a:br>
              <a:rPr lang="fr-FR" dirty="0" smtClean="0">
                <a:solidFill>
                  <a:srgbClr val="000000"/>
                </a:solidFill>
              </a:rPr>
            </a:br>
            <a:r>
              <a:rPr lang="fr-FR" dirty="0" smtClean="0">
                <a:solidFill>
                  <a:srgbClr val="000000"/>
                </a:solidFill>
              </a:rPr>
              <a:t/>
            </a:r>
            <a:br>
              <a:rPr lang="fr-FR" dirty="0" smtClean="0">
                <a:solidFill>
                  <a:srgbClr val="000000"/>
                </a:solidFill>
              </a:rPr>
            </a:br>
            <a:r>
              <a:rPr lang="fr-FR" sz="3600" dirty="0" smtClean="0">
                <a:solidFill>
                  <a:srgbClr val="000000"/>
                </a:solidFill>
              </a:rPr>
              <a:t>- regroupement de 4H </a:t>
            </a:r>
            <a:r>
              <a:rPr lang="mr-IN" sz="3600" dirty="0" smtClean="0">
                <a:solidFill>
                  <a:srgbClr val="000000"/>
                </a:solidFill>
              </a:rPr>
              <a:t>–</a:t>
            </a:r>
            <a:r>
              <a:rPr lang="fr-FR" sz="3600" dirty="0" smtClean="0">
                <a:solidFill>
                  <a:srgbClr val="000000"/>
                </a:solidFill>
              </a:rPr>
              <a:t> 5H et7H</a:t>
            </a:r>
            <a:br>
              <a:rPr lang="fr-FR" sz="3600" dirty="0" smtClean="0">
                <a:solidFill>
                  <a:srgbClr val="000000"/>
                </a:solidFill>
              </a:rPr>
            </a:br>
            <a:r>
              <a:rPr lang="fr-FR" sz="3600" dirty="0" smtClean="0">
                <a:solidFill>
                  <a:srgbClr val="000000"/>
                </a:solidFill>
              </a:rPr>
              <a:t/>
            </a:r>
            <a:br>
              <a:rPr lang="fr-FR" sz="3600" dirty="0" smtClean="0">
                <a:solidFill>
                  <a:srgbClr val="000000"/>
                </a:solidFill>
              </a:rPr>
            </a:br>
            <a:r>
              <a:rPr lang="fr-FR" sz="3600" dirty="0" smtClean="0">
                <a:solidFill>
                  <a:srgbClr val="000000"/>
                </a:solidFill>
              </a:rPr>
              <a:t>- regroupement de 5H et 8H</a:t>
            </a:r>
            <a:endParaRPr lang="fr-FR" sz="3600" dirty="0"/>
          </a:p>
        </p:txBody>
      </p:sp>
      <p:pic>
        <p:nvPicPr>
          <p:cNvPr id="3" name="Image 2" descr="Smile-clip-art-clipart-imag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10605" y="2331598"/>
            <a:ext cx="1449494" cy="145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9730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758252"/>
            <a:ext cx="7024744" cy="1143000"/>
          </a:xfrm>
        </p:spPr>
        <p:txBody>
          <a:bodyPr/>
          <a:lstStyle/>
          <a:p>
            <a:r>
              <a:rPr lang="fr-FR" dirty="0" smtClean="0"/>
              <a:t>Cours hebdomadaires </a:t>
            </a:r>
            <a:endParaRPr lang="fr-FR" dirty="0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2084611322"/>
              </p:ext>
            </p:extLst>
          </p:nvPr>
        </p:nvGraphicFramePr>
        <p:xfrm>
          <a:off x="750377" y="2170664"/>
          <a:ext cx="772190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3833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2730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Répartition annuelle</a:t>
            </a:r>
            <a:endParaRPr lang="fr-FR" dirty="0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3486845496"/>
              </p:ext>
            </p:extLst>
          </p:nvPr>
        </p:nvGraphicFramePr>
        <p:xfrm>
          <a:off x="1524000" y="217066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6483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336197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Financement: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sz="3600" dirty="0" smtClean="0">
                <a:solidFill>
                  <a:srgbClr val="000000"/>
                </a:solidFill>
              </a:rPr>
              <a:t>- Pratiques très diverses</a:t>
            </a:r>
            <a:br>
              <a:rPr lang="fr-FR" sz="3600" dirty="0" smtClean="0">
                <a:solidFill>
                  <a:srgbClr val="000000"/>
                </a:solidFill>
              </a:rPr>
            </a:br>
            <a:r>
              <a:rPr lang="fr-FR" sz="3600" dirty="0" smtClean="0">
                <a:solidFill>
                  <a:srgbClr val="000000"/>
                </a:solidFill>
              </a:rPr>
              <a:t>  </a:t>
            </a:r>
            <a:r>
              <a:rPr lang="fr-FR" sz="2200" dirty="0" smtClean="0">
                <a:solidFill>
                  <a:srgbClr val="000000"/>
                </a:solidFill>
              </a:rPr>
              <a:t>(participation des parents très courante)</a:t>
            </a:r>
            <a:r>
              <a:rPr lang="fr-FR" sz="2200" dirty="0">
                <a:solidFill>
                  <a:srgbClr val="000000"/>
                </a:solidFill>
              </a:rPr>
              <a:t/>
            </a:r>
            <a:br>
              <a:rPr lang="fr-FR" sz="2200" dirty="0">
                <a:solidFill>
                  <a:srgbClr val="000000"/>
                </a:solidFill>
              </a:rPr>
            </a:br>
            <a:r>
              <a:rPr lang="fr-FR" sz="2200" dirty="0" smtClean="0">
                <a:solidFill>
                  <a:srgbClr val="000000"/>
                </a:solidFill>
              </a:rPr>
              <a:t/>
            </a:r>
            <a:br>
              <a:rPr lang="fr-FR" sz="2200" dirty="0" smtClean="0">
                <a:solidFill>
                  <a:srgbClr val="000000"/>
                </a:solidFill>
              </a:rPr>
            </a:br>
            <a:r>
              <a:rPr lang="fr-FR" sz="3600" dirty="0" smtClean="0">
                <a:solidFill>
                  <a:srgbClr val="000000"/>
                </a:solidFill>
              </a:rPr>
              <a:t>- Pas de souhaits particuliers</a:t>
            </a:r>
            <a:br>
              <a:rPr lang="fr-FR" sz="3600" dirty="0" smtClean="0">
                <a:solidFill>
                  <a:srgbClr val="000000"/>
                </a:solidFill>
              </a:rPr>
            </a:br>
            <a:r>
              <a:rPr lang="fr-FR" sz="3600" dirty="0" smtClean="0">
                <a:solidFill>
                  <a:srgbClr val="000000"/>
                </a:solidFill>
              </a:rPr>
              <a:t>  </a:t>
            </a:r>
            <a:r>
              <a:rPr lang="fr-FR" sz="2200" dirty="0" smtClean="0">
                <a:solidFill>
                  <a:srgbClr val="000000"/>
                </a:solidFill>
              </a:rPr>
              <a:t>(recours à la récup)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xmlns="" val="80477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441641"/>
            <a:ext cx="7024744" cy="771682"/>
          </a:xfrm>
        </p:spPr>
        <p:txBody>
          <a:bodyPr/>
          <a:lstStyle/>
          <a:p>
            <a:r>
              <a:rPr lang="fr-FR" dirty="0" smtClean="0"/>
              <a:t>3. Equipement: </a:t>
            </a:r>
            <a:endParaRPr lang="fr-FR" dirty="0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4447069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oneTexte 3"/>
          <p:cNvSpPr txBox="1"/>
          <p:nvPr/>
        </p:nvSpPr>
        <p:spPr>
          <a:xfrm rot="20256032">
            <a:off x="419773" y="3192653"/>
            <a:ext cx="4828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7</a:t>
            </a:r>
            <a:r>
              <a:rPr lang="fr-FR" sz="3600" dirty="0" smtClean="0"/>
              <a:t>2 m2 selon les normes officielles!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xmlns="" val="408373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508000" y="511156"/>
            <a:ext cx="2403231" cy="6699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Les salles:</a:t>
            </a:r>
            <a:endParaRPr lang="fr-FR" dirty="0"/>
          </a:p>
        </p:txBody>
      </p:sp>
      <p:sp>
        <p:nvSpPr>
          <p:cNvPr id="15" name="Bulle ronde 14"/>
          <p:cNvSpPr/>
          <p:nvPr/>
        </p:nvSpPr>
        <p:spPr>
          <a:xfrm>
            <a:off x="508000" y="2225122"/>
            <a:ext cx="2770618" cy="188589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Super classe</a:t>
            </a:r>
            <a:r>
              <a:rPr lang="mr-IN" dirty="0" smtClean="0"/>
              <a:t>…</a:t>
            </a:r>
            <a:r>
              <a:rPr lang="fr-CH" dirty="0" smtClean="0"/>
              <a:t> le top</a:t>
            </a:r>
            <a:endParaRPr lang="fr-FR" dirty="0"/>
          </a:p>
        </p:txBody>
      </p:sp>
      <p:sp>
        <p:nvSpPr>
          <p:cNvPr id="16" name="Bulle ronde 15"/>
          <p:cNvSpPr/>
          <p:nvPr/>
        </p:nvSpPr>
        <p:spPr>
          <a:xfrm>
            <a:off x="5100736" y="2193790"/>
            <a:ext cx="3126042" cy="188589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r-IN" dirty="0" smtClean="0"/>
              <a:t>…</a:t>
            </a:r>
            <a:r>
              <a:rPr lang="fr-CH" dirty="0" smtClean="0"/>
              <a:t> en sous-sol</a:t>
            </a:r>
            <a:r>
              <a:rPr lang="mr-IN" dirty="0" smtClean="0"/>
              <a:t>…</a:t>
            </a:r>
            <a:endParaRPr lang="fr-CH" dirty="0" smtClean="0"/>
          </a:p>
          <a:p>
            <a:pPr algn="ctr"/>
            <a:r>
              <a:rPr lang="fr-CH" dirty="0"/>
              <a:t>p</a:t>
            </a:r>
            <a:r>
              <a:rPr lang="fr-CH" dirty="0" smtClean="0"/>
              <a:t>lafond à 2m05</a:t>
            </a:r>
            <a:r>
              <a:rPr lang="fr-FR" dirty="0" smtClean="0"/>
              <a:t>!</a:t>
            </a:r>
            <a:endParaRPr lang="fr-CH" dirty="0" smtClean="0"/>
          </a:p>
        </p:txBody>
      </p:sp>
      <p:sp>
        <p:nvSpPr>
          <p:cNvPr id="17" name="Bulle ronde 16"/>
          <p:cNvSpPr/>
          <p:nvPr/>
        </p:nvSpPr>
        <p:spPr>
          <a:xfrm>
            <a:off x="5884516" y="519581"/>
            <a:ext cx="2770618" cy="188589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r-IN" dirty="0" smtClean="0"/>
              <a:t>…</a:t>
            </a:r>
            <a:r>
              <a:rPr lang="fr-CH" dirty="0" smtClean="0"/>
              <a:t>des vélux qui fuient</a:t>
            </a:r>
            <a:endParaRPr lang="fr-FR" dirty="0"/>
          </a:p>
        </p:txBody>
      </p:sp>
      <p:sp>
        <p:nvSpPr>
          <p:cNvPr id="18" name="Bulle ronde 17"/>
          <p:cNvSpPr/>
          <p:nvPr/>
        </p:nvSpPr>
        <p:spPr>
          <a:xfrm>
            <a:off x="0" y="4232511"/>
            <a:ext cx="2770618" cy="188589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Semi enterrée donc lumière artificielle toute l’année</a:t>
            </a:r>
            <a:endParaRPr lang="fr-FR" dirty="0"/>
          </a:p>
        </p:txBody>
      </p:sp>
      <p:sp>
        <p:nvSpPr>
          <p:cNvPr id="19" name="Bulle ronde 18"/>
          <p:cNvSpPr/>
          <p:nvPr/>
        </p:nvSpPr>
        <p:spPr>
          <a:xfrm>
            <a:off x="3113898" y="673532"/>
            <a:ext cx="2770618" cy="188589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Bon éclairage naturel</a:t>
            </a:r>
            <a:endParaRPr lang="fr-FR" dirty="0"/>
          </a:p>
        </p:txBody>
      </p:sp>
      <p:sp>
        <p:nvSpPr>
          <p:cNvPr id="20" name="Bulle ronde 19"/>
          <p:cNvSpPr/>
          <p:nvPr/>
        </p:nvSpPr>
        <p:spPr>
          <a:xfrm>
            <a:off x="5884516" y="4079680"/>
            <a:ext cx="2770618" cy="188589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Beaucoup de rangements et de lavabos</a:t>
            </a:r>
            <a:endParaRPr lang="fr-FR" dirty="0"/>
          </a:p>
        </p:txBody>
      </p:sp>
      <p:sp>
        <p:nvSpPr>
          <p:cNvPr id="25" name="Bulle ronde 24"/>
          <p:cNvSpPr/>
          <p:nvPr/>
        </p:nvSpPr>
        <p:spPr>
          <a:xfrm>
            <a:off x="3113898" y="4214387"/>
            <a:ext cx="2770618" cy="188589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De la moquette au sol!!!</a:t>
            </a:r>
            <a:endParaRPr lang="fr-FR" dirty="0"/>
          </a:p>
        </p:txBody>
      </p:sp>
      <p:sp>
        <p:nvSpPr>
          <p:cNvPr id="21" name="Bulle ronde 20"/>
          <p:cNvSpPr/>
          <p:nvPr/>
        </p:nvSpPr>
        <p:spPr>
          <a:xfrm>
            <a:off x="3113898" y="2405471"/>
            <a:ext cx="2770618" cy="188589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Salle très agréable, lumineuse et aménagée selon mes plans</a:t>
            </a:r>
            <a:endParaRPr lang="fr-FR" dirty="0"/>
          </a:p>
        </p:txBody>
      </p:sp>
      <p:pic>
        <p:nvPicPr>
          <p:cNvPr id="22" name="Image 21" descr="Unknown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0608" y="1406769"/>
            <a:ext cx="4167391" cy="4167391"/>
          </a:xfrm>
          <a:prstGeom prst="rect">
            <a:avLst/>
          </a:prstGeom>
        </p:spPr>
      </p:pic>
      <p:sp>
        <p:nvSpPr>
          <p:cNvPr id="12" name="Bulle ronde 11"/>
          <p:cNvSpPr/>
          <p:nvPr/>
        </p:nvSpPr>
        <p:spPr>
          <a:xfrm>
            <a:off x="697163" y="673532"/>
            <a:ext cx="2770618" cy="188589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Tout en longueur et sombre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220387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5" grpId="0" animBg="1"/>
      <p:bldP spid="2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1006</TotalTime>
  <Words>138</Words>
  <Application>Microsoft Office PowerPoint</Application>
  <PresentationFormat>Affichage à l'écran (4:3)</PresentationFormat>
  <Paragraphs>33</Paragraphs>
  <Slides>11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Austin</vt:lpstr>
      <vt:lpstr>Maître, maîtresse AC&amp;M... t'as où la salle?</vt:lpstr>
      <vt:lpstr>Partage de la classe (de 1 à 5 salles différentes)</vt:lpstr>
      <vt:lpstr>Distances hebdomadaires </vt:lpstr>
      <vt:lpstr>Effectifs:  De 7  à 19/20 élèves (3 classes)  Répartitions:  - regroupement de 4H – 5H et7H  - regroupement de 5H et 8H</vt:lpstr>
      <vt:lpstr>Cours hebdomadaires </vt:lpstr>
      <vt:lpstr>Répartition annuelle</vt:lpstr>
      <vt:lpstr>Financement:  - Pratiques très diverses   (participation des parents très courante)  - Pas de souhaits particuliers   (recours à la récup)</vt:lpstr>
      <vt:lpstr>3. Equipement: </vt:lpstr>
      <vt:lpstr>Les salles:</vt:lpstr>
      <vt:lpstr>Le matériel: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Maître, maîtresse AC&amp;M... t'as où la salle?</dc:title>
  <dc:creator>Evelyne</dc:creator>
  <cp:lastModifiedBy>Solioz</cp:lastModifiedBy>
  <cp:revision>36</cp:revision>
  <dcterms:created xsi:type="dcterms:W3CDTF">2016-11-14T18:55:05Z</dcterms:created>
  <dcterms:modified xsi:type="dcterms:W3CDTF">2016-11-17T22:33:47Z</dcterms:modified>
</cp:coreProperties>
</file>