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</p:sldIdLst>
  <p:sldSz cx="6858000" cy="9144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6A1C"/>
    <a:srgbClr val="145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1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Ellipse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956ACFA-E581-449D-A214-EF17CD7A0DFE}" type="datetimeFigureOut">
              <a:rPr lang="fr-CH" smtClean="0"/>
              <a:t>14.04.2015</a:t>
            </a:fld>
            <a:endParaRPr lang="fr-CH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CH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8A62D3-E88B-49FE-84E0-3C04E4DE907D}" type="slidenum">
              <a:rPr lang="fr-CH" smtClean="0"/>
              <a:t>‹N°›</a:t>
            </a:fld>
            <a:endParaRPr lang="fr-CH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E-OES@admin.vs.ch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56001" y="2915816"/>
            <a:ext cx="5143500" cy="1320800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fr-FR" sz="4400" dirty="0"/>
              <a:t>Dyscalculie ?   </a:t>
            </a:r>
            <a:r>
              <a:rPr lang="fr-FR" sz="4400" dirty="0" smtClean="0"/>
              <a:t/>
            </a:r>
            <a:br>
              <a:rPr lang="fr-FR" sz="4400" dirty="0" smtClean="0"/>
            </a:br>
            <a:r>
              <a:rPr lang="fr-FR" sz="3200" dirty="0" smtClean="0"/>
              <a:t>Troubles </a:t>
            </a:r>
            <a:r>
              <a:rPr lang="fr-FR" sz="3200" dirty="0"/>
              <a:t>mathématiques ?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Que </a:t>
            </a:r>
            <a:r>
              <a:rPr lang="fr-FR" sz="3200" dirty="0"/>
              <a:t>faire à l’école ?</a:t>
            </a:r>
            <a:endParaRPr lang="fr-CH" sz="3200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1025258" y="4932040"/>
            <a:ext cx="5275982" cy="1176159"/>
          </a:xfrm>
        </p:spPr>
        <p:txBody>
          <a:bodyPr>
            <a:normAutofit fontScale="55000" lnSpcReduction="20000"/>
          </a:bodyPr>
          <a:lstStyle/>
          <a:p>
            <a:r>
              <a:rPr lang="fr-CH" sz="3800" b="1" dirty="0" smtClean="0"/>
              <a:t>M. Thierry Dias</a:t>
            </a:r>
          </a:p>
          <a:p>
            <a:r>
              <a:rPr lang="fr-CH" dirty="0" smtClean="0"/>
              <a:t>Professeur – Formateur HEP Vaud</a:t>
            </a:r>
          </a:p>
          <a:p>
            <a:r>
              <a:rPr lang="fr-CH" dirty="0" smtClean="0"/>
              <a:t>Docteur en didactique des mathématiques</a:t>
            </a:r>
          </a:p>
          <a:p>
            <a:r>
              <a:rPr lang="fr-CH" b="1" dirty="0" smtClean="0"/>
              <a:t>Spécialiste des troubles et des difficultés des apprentissages</a:t>
            </a:r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124744" y="1475656"/>
            <a:ext cx="5328592" cy="9361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sz="3600" b="1" dirty="0" smtClean="0">
                <a:solidFill>
                  <a:schemeClr val="bg2">
                    <a:lumMod val="25000"/>
                  </a:schemeClr>
                </a:solidFill>
              </a:rPr>
              <a:t>Conférence</a:t>
            </a:r>
          </a:p>
          <a:p>
            <a:r>
              <a:rPr lang="fr-CH" sz="1600" b="1" dirty="0">
                <a:solidFill>
                  <a:schemeClr val="tx1"/>
                </a:solidFill>
              </a:rPr>
              <a:t>à l’intention des professionnels</a:t>
            </a:r>
          </a:p>
          <a:p>
            <a:endParaRPr lang="fr-CH" sz="3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fr-CH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88060" y="323528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050" dirty="0">
                <a:latin typeface="Agency FB" panose="020B0503020202020204" pitchFamily="34" charset="0"/>
              </a:rPr>
              <a:t>Département de la formation et de la sécurité</a:t>
            </a:r>
            <a:endParaRPr lang="fr-CH" sz="1050" dirty="0">
              <a:latin typeface="Agency FB" panose="020B0503020202020204" pitchFamily="34" charset="0"/>
            </a:endParaRPr>
          </a:p>
          <a:p>
            <a:r>
              <a:rPr lang="fr-FR" sz="1050" dirty="0">
                <a:latin typeface="Agency FB" panose="020B0503020202020204" pitchFamily="34" charset="0"/>
              </a:rPr>
              <a:t>Service de l’enseignement</a:t>
            </a:r>
            <a:endParaRPr lang="fr-CH" sz="1050" b="1" dirty="0">
              <a:latin typeface="Agency FB" panose="020B0503020202020204" pitchFamily="34" charset="0"/>
            </a:endParaRPr>
          </a:p>
          <a:p>
            <a:r>
              <a:rPr lang="fr-FR" sz="1050" dirty="0">
                <a:latin typeface="Agency FB" panose="020B0503020202020204" pitchFamily="34" charset="0"/>
              </a:rPr>
              <a:t>Office de l’enseignement spécialisé</a:t>
            </a:r>
            <a:endParaRPr lang="fr-CH" sz="1050" b="1" dirty="0">
              <a:latin typeface="Agency FB" panose="020B0503020202020204" pitchFamily="34" charset="0"/>
            </a:endParaRPr>
          </a:p>
        </p:txBody>
      </p:sp>
      <p:sp>
        <p:nvSpPr>
          <p:cNvPr id="8" name="Sous-titre 6"/>
          <p:cNvSpPr txBox="1">
            <a:spLocks/>
          </p:cNvSpPr>
          <p:nvPr/>
        </p:nvSpPr>
        <p:spPr>
          <a:xfrm>
            <a:off x="1027879" y="6732240"/>
            <a:ext cx="5275982" cy="1561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CH" sz="3000" b="1" dirty="0" smtClean="0"/>
              <a:t>Jeudi 7 mai 2015 / 18 heures</a:t>
            </a:r>
          </a:p>
          <a:p>
            <a:pPr>
              <a:spcBef>
                <a:spcPts val="0"/>
              </a:spcBef>
            </a:pPr>
            <a:r>
              <a:rPr lang="fr-CH" b="1" dirty="0" smtClean="0"/>
              <a:t>Sion / Aula FXB / Ecole d’ingénieur</a:t>
            </a:r>
            <a:endParaRPr lang="fr-CH" sz="2000" b="1" dirty="0"/>
          </a:p>
          <a:p>
            <a:pPr>
              <a:spcBef>
                <a:spcPts val="0"/>
              </a:spcBef>
            </a:pPr>
            <a:r>
              <a:rPr lang="fr-CH" b="1" dirty="0" smtClean="0"/>
              <a:t>Entrée libre</a:t>
            </a: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graphicFrame>
        <p:nvGraphicFramePr>
          <p:cNvPr id="9" name="Obje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495157"/>
              </p:ext>
            </p:extLst>
          </p:nvPr>
        </p:nvGraphicFramePr>
        <p:xfrm>
          <a:off x="908720" y="254831"/>
          <a:ext cx="1008112" cy="932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icture" r:id="rId3" imgW="1105560" imgH="1023840" progId="Word.Picture.8">
                  <p:embed/>
                </p:oleObj>
              </mc:Choice>
              <mc:Fallback>
                <p:oleObj name="Picture" r:id="rId3" imgW="1105560" imgH="1023840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720" y="254831"/>
                        <a:ext cx="1008112" cy="932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78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6706" y="365760"/>
            <a:ext cx="4512534" cy="1325920"/>
          </a:xfrm>
        </p:spPr>
        <p:txBody>
          <a:bodyPr>
            <a:noAutofit/>
          </a:bodyPr>
          <a:lstStyle/>
          <a:p>
            <a:r>
              <a:rPr lang="fr-FR" sz="2800" dirty="0"/>
              <a:t>Dyscalculie ?   </a:t>
            </a:r>
            <a:br>
              <a:rPr lang="fr-FR" sz="2800" dirty="0"/>
            </a:br>
            <a:r>
              <a:rPr lang="fr-FR" sz="2800" dirty="0"/>
              <a:t>Troubles mathématiques ? </a:t>
            </a:r>
            <a:br>
              <a:rPr lang="fr-FR" sz="2800" dirty="0"/>
            </a:br>
            <a:r>
              <a:rPr lang="fr-FR" sz="2800" dirty="0"/>
              <a:t>Que faire à l’école ?</a:t>
            </a:r>
            <a:endParaRPr lang="fr-CH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6712" y="2051720"/>
            <a:ext cx="3096344" cy="6217920"/>
          </a:xfrm>
        </p:spPr>
        <p:txBody>
          <a:bodyPr>
            <a:normAutofit fontScale="47500" lnSpcReduction="20000"/>
          </a:bodyPr>
          <a:lstStyle/>
          <a:p>
            <a:endParaRPr lang="fr-CH" dirty="0"/>
          </a:p>
          <a:p>
            <a:r>
              <a:rPr lang="fr-CH" sz="4000" dirty="0"/>
              <a:t>Jeudi 7 mai à 18 h</a:t>
            </a:r>
          </a:p>
          <a:p>
            <a:r>
              <a:rPr lang="fr-CH" sz="4000" dirty="0" smtClean="0"/>
              <a:t>Aula François-Xavier </a:t>
            </a:r>
            <a:r>
              <a:rPr lang="fr-CH" sz="4000" dirty="0" err="1" smtClean="0"/>
              <a:t>Bagnoud</a:t>
            </a:r>
            <a:endParaRPr lang="fr-CH" sz="4000" dirty="0"/>
          </a:p>
          <a:p>
            <a:r>
              <a:rPr lang="fr-CH" sz="4000" dirty="0" smtClean="0"/>
              <a:t>HES </a:t>
            </a:r>
            <a:r>
              <a:rPr lang="fr-CH" sz="4000" dirty="0"/>
              <a:t>SO, Rte du </a:t>
            </a:r>
            <a:r>
              <a:rPr lang="fr-CH" sz="4000" dirty="0" err="1"/>
              <a:t>R</a:t>
            </a:r>
            <a:r>
              <a:rPr lang="fr-CH" sz="4000" dirty="0" err="1" smtClean="0"/>
              <a:t>awyl</a:t>
            </a:r>
            <a:r>
              <a:rPr lang="fr-CH" sz="4000" dirty="0" smtClean="0"/>
              <a:t> </a:t>
            </a:r>
            <a:r>
              <a:rPr lang="fr-CH" sz="4000" dirty="0" smtClean="0"/>
              <a:t>47</a:t>
            </a:r>
            <a:r>
              <a:rPr lang="fr-CH" sz="4000" dirty="0"/>
              <a:t>, </a:t>
            </a:r>
            <a:r>
              <a:rPr lang="fr-CH" sz="4000" dirty="0" smtClean="0"/>
              <a:t>Sion</a:t>
            </a:r>
          </a:p>
          <a:p>
            <a:endParaRPr lang="fr-CH" sz="4000" dirty="0"/>
          </a:p>
          <a:p>
            <a:r>
              <a:rPr lang="fr-CH" sz="4000" dirty="0" smtClean="0"/>
              <a:t>Cette </a:t>
            </a:r>
            <a:r>
              <a:rPr lang="fr-CH" sz="4000" dirty="0"/>
              <a:t>conférence ouvrira des réflexions et des pistes à l’usage de </a:t>
            </a:r>
            <a:r>
              <a:rPr lang="fr-CH" sz="4000" dirty="0" smtClean="0"/>
              <a:t>tous les professionnels : enseignants</a:t>
            </a:r>
            <a:r>
              <a:rPr lang="fr-CH" sz="4000" dirty="0"/>
              <a:t>, </a:t>
            </a:r>
            <a:r>
              <a:rPr lang="fr-CH" sz="4000" dirty="0" smtClean="0"/>
              <a:t>enseignants spécialisés, logopédistes, psychologues, …</a:t>
            </a:r>
          </a:p>
          <a:p>
            <a:endParaRPr lang="fr-CH" sz="4000" dirty="0"/>
          </a:p>
          <a:p>
            <a:r>
              <a:rPr lang="fr-CH" sz="4000" dirty="0" smtClean="0"/>
              <a:t>Renseignements </a:t>
            </a:r>
            <a:r>
              <a:rPr lang="fr-CH" sz="4000" dirty="0"/>
              <a:t>: </a:t>
            </a:r>
            <a:endParaRPr lang="fr-CH" sz="4000" dirty="0" smtClean="0"/>
          </a:p>
          <a:p>
            <a:r>
              <a:rPr lang="fr-CH" sz="4000" dirty="0">
                <a:solidFill>
                  <a:schemeClr val="bg2">
                    <a:lumMod val="25000"/>
                  </a:schemeClr>
                </a:solidFill>
                <a:hlinkClick r:id="rId2"/>
              </a:rPr>
              <a:t>SE-OES@admin.vs.ch</a:t>
            </a:r>
            <a:endParaRPr lang="fr-CH" sz="4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fr-CH" sz="4000" dirty="0"/>
              <a:t>027/606.40.90</a:t>
            </a:r>
          </a:p>
          <a:p>
            <a:endParaRPr lang="fr-CH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3789040" y="2032000"/>
            <a:ext cx="2911226" cy="6356424"/>
          </a:xfrm>
        </p:spPr>
        <p:txBody>
          <a:bodyPr>
            <a:normAutofit fontScale="47500" lnSpcReduction="20000"/>
          </a:bodyPr>
          <a:lstStyle/>
          <a:p>
            <a:endParaRPr lang="fr-CH" sz="3000" b="1" dirty="0" smtClean="0"/>
          </a:p>
          <a:p>
            <a:r>
              <a:rPr lang="fr-CH" sz="3400" b="1" dirty="0" smtClean="0"/>
              <a:t>La </a:t>
            </a:r>
            <a:r>
              <a:rPr lang="fr-CH" sz="3400" b="1" dirty="0"/>
              <a:t>dyscalculie, </a:t>
            </a:r>
            <a:r>
              <a:rPr lang="fr-CH" sz="3400" b="1" dirty="0" smtClean="0"/>
              <a:t>un trouble qui </a:t>
            </a:r>
            <a:r>
              <a:rPr lang="fr-CH" sz="3400" b="1" dirty="0"/>
              <a:t>gagne du terrain</a:t>
            </a:r>
            <a:endParaRPr lang="fr-CH" sz="3400" dirty="0"/>
          </a:p>
          <a:p>
            <a:pPr algn="just"/>
            <a:r>
              <a:rPr lang="fr-CH" sz="3400" dirty="0" smtClean="0"/>
              <a:t>L’évaluation diagnostique des divers troubles et les mesures mises en place pour y répondre évoluent constamment et modifient le paysage pédagogique et thérapeutique.</a:t>
            </a:r>
            <a:endParaRPr lang="fr-CH" sz="3400" dirty="0" smtClean="0"/>
          </a:p>
          <a:p>
            <a:pPr algn="just"/>
            <a:r>
              <a:rPr lang="fr-CH" sz="3400" dirty="0" smtClean="0"/>
              <a:t>Les </a:t>
            </a:r>
            <a:r>
              <a:rPr lang="fr-CH" sz="3400" dirty="0"/>
              <a:t>«</a:t>
            </a:r>
            <a:r>
              <a:rPr lang="fr-CH" sz="3400" dirty="0" err="1"/>
              <a:t>dys</a:t>
            </a:r>
            <a:r>
              <a:rPr lang="fr-CH" sz="3400" dirty="0"/>
              <a:t>» </a:t>
            </a:r>
            <a:r>
              <a:rPr lang="fr-CH" sz="3400" dirty="0" smtClean="0"/>
              <a:t>connaissent une forte augmentation e</a:t>
            </a:r>
            <a:r>
              <a:rPr lang="fr-CH" sz="3400" dirty="0" smtClean="0"/>
              <a:t>t la </a:t>
            </a:r>
            <a:r>
              <a:rPr lang="fr-CH" sz="3400" dirty="0"/>
              <a:t>«dyscalculie» devient </a:t>
            </a:r>
            <a:r>
              <a:rPr lang="fr-CH" sz="3400" dirty="0" smtClean="0"/>
              <a:t>un </a:t>
            </a:r>
            <a:r>
              <a:rPr lang="fr-CH" sz="3400" dirty="0" smtClean="0"/>
              <a:t>trouble de plus en plus cité</a:t>
            </a:r>
            <a:r>
              <a:rPr lang="fr-CH" sz="3400" dirty="0" smtClean="0"/>
              <a:t>. </a:t>
            </a:r>
            <a:endParaRPr lang="fr-CH" sz="3400" dirty="0" smtClean="0"/>
          </a:p>
          <a:p>
            <a:pPr algn="just"/>
            <a:r>
              <a:rPr lang="fr-CH" sz="3400" dirty="0" smtClean="0"/>
              <a:t>La </a:t>
            </a:r>
            <a:r>
              <a:rPr lang="fr-CH" sz="3400" dirty="0"/>
              <a:t>présente intervention tentera d’évaluer les transformations en cours et d’apporter quelques solutions pratiques </a:t>
            </a:r>
            <a:r>
              <a:rPr lang="fr-CH" sz="3400" dirty="0" smtClean="0"/>
              <a:t>aux professionnels et </a:t>
            </a:r>
            <a:r>
              <a:rPr lang="fr-CH" sz="3400" dirty="0"/>
              <a:t>aux </a:t>
            </a:r>
            <a:r>
              <a:rPr lang="fr-CH" sz="3400" dirty="0" smtClean="0"/>
              <a:t>enseignants</a:t>
            </a:r>
            <a:r>
              <a:rPr lang="fr-CH" sz="3400" dirty="0"/>
              <a:t> </a:t>
            </a:r>
            <a:r>
              <a:rPr lang="fr-CH" sz="3400" dirty="0" smtClean="0"/>
              <a:t>en ramenant </a:t>
            </a:r>
            <a:r>
              <a:rPr lang="fr-CH" sz="3400" dirty="0" smtClean="0"/>
              <a:t>la prise en charge de ce trouble dans le champ de l’école.</a:t>
            </a:r>
            <a:endParaRPr lang="fr-CH" sz="340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936075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522</TotalTime>
  <Words>196</Words>
  <Application>Microsoft Office PowerPoint</Application>
  <PresentationFormat>Affichage à l'écran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Solstice</vt:lpstr>
      <vt:lpstr>Picture</vt:lpstr>
      <vt:lpstr>Dyscalculie ?    Troubles mathématiques ?  Que faire à l’école ?</vt:lpstr>
      <vt:lpstr>Dyscalculie ?    Troubles mathématiques ?  Que faire à l’école ?</vt:lpstr>
    </vt:vector>
  </TitlesOfParts>
  <Company>Etat du Valais / Staat Wallis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Dyscalculie ?    Troubles mathématiques ?  Que faire à l’école ?</dc:title>
  <dc:creator>MD AF</dc:creator>
  <cp:lastModifiedBy>MD AF</cp:lastModifiedBy>
  <cp:revision>19</cp:revision>
  <cp:lastPrinted>2015-03-31T05:57:24Z</cp:lastPrinted>
  <dcterms:created xsi:type="dcterms:W3CDTF">2015-03-30T13:46:57Z</dcterms:created>
  <dcterms:modified xsi:type="dcterms:W3CDTF">2015-04-14T08:52:52Z</dcterms:modified>
</cp:coreProperties>
</file>